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8" r:id="rId2"/>
    <p:sldId id="259" r:id="rId3"/>
    <p:sldId id="265" r:id="rId4"/>
    <p:sldId id="274" r:id="rId5"/>
    <p:sldId id="273" r:id="rId6"/>
    <p:sldId id="275" r:id="rId7"/>
    <p:sldId id="276" r:id="rId8"/>
    <p:sldId id="277" r:id="rId9"/>
    <p:sldId id="280" r:id="rId10"/>
    <p:sldId id="281" r:id="rId11"/>
    <p:sldId id="282" r:id="rId12"/>
    <p:sldId id="283" r:id="rId13"/>
    <p:sldId id="284" r:id="rId14"/>
    <p:sldId id="285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Библиотека примеров" id="{E6D7CD72-A1FB-E04B-8C24-57BBE97A4A77}">
          <p14:sldIdLst>
            <p14:sldId id="258"/>
            <p14:sldId id="259"/>
            <p14:sldId id="265"/>
            <p14:sldId id="274"/>
            <p14:sldId id="273"/>
            <p14:sldId id="275"/>
            <p14:sldId id="276"/>
            <p14:sldId id="277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Титул" id="{AB8AC54D-E749-42AE-B6D2-540F9D1CBCA1}">
          <p14:sldIdLst/>
        </p14:section>
        <p14:section name="Заключение" id="{37D295D7-23B4-5646-BF0B-6954D96548B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389" userDrawn="1">
          <p15:clr>
            <a:srgbClr val="A4A3A4"/>
          </p15:clr>
        </p15:guide>
        <p15:guide id="2" pos="11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E0"/>
    <a:srgbClr val="002142"/>
    <a:srgbClr val="4FEAFF"/>
    <a:srgbClr val="404040"/>
    <a:srgbClr val="E5E5E5"/>
    <a:srgbClr val="FFFFFF"/>
    <a:srgbClr val="76D6FF"/>
    <a:srgbClr val="002149"/>
    <a:srgbClr val="001F41"/>
    <a:srgbClr val="3B8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54"/>
  </p:normalViewPr>
  <p:slideViewPr>
    <p:cSldViewPr snapToGrid="0" snapToObjects="1" showGuides="1">
      <p:cViewPr varScale="1">
        <p:scale>
          <a:sx n="108" d="100"/>
          <a:sy n="108" d="100"/>
        </p:scale>
        <p:origin x="660" y="108"/>
      </p:cViewPr>
      <p:guideLst>
        <p:guide orient="horz" pos="1389"/>
        <p:guide pos="111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7" d="100"/>
          <a:sy n="87" d="100"/>
        </p:scale>
        <p:origin x="3904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68084-A45C-BE4B-A0D1-E37C6FE61759}" type="datetimeFigureOut">
              <a:rPr lang="ru-RU" smtClean="0"/>
              <a:t>24.11.2021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55C52-EBA0-4B4B-85A1-757111CF8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12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E728CD-CEBC-D448-8F3D-912B9896E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18CA00-2E70-5F47-8F48-975D7C73C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4042F2-D20E-C244-B7FD-5D00A25BC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4572-5F60-6D4C-B557-A8B4F93A3CBF}" type="datetimeFigureOut">
              <a:rPr lang="ru-RU" smtClean="0"/>
              <a:t>24.11.2021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B015C4-5B3B-D44A-B675-499B74D1C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252BE6-61A1-4944-9050-A856CB98F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867A-5340-054D-95BB-EDFBF877CD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48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CCB943-CE62-1743-9356-F7C666E8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FCA38AF-4ECF-DE40-A861-40DBC1351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C20058-1A15-7749-BE0F-024F490FD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4572-5F60-6D4C-B557-A8B4F93A3CBF}" type="datetimeFigureOut">
              <a:rPr lang="ru-RU" smtClean="0"/>
              <a:t>24.11.2021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C94AE4-86F9-A74F-8B38-A7FB19D44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ED8BCB-E9F0-734F-AD80-B38BBAA3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867A-5340-054D-95BB-EDFBF877CD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6999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7F26BC-1C3A-B648-B2FE-01C1CDF0E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C96F46B-63D3-944F-9683-333B65768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A87C97-0C72-7948-BA1A-078C4C2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4572-5F60-6D4C-B557-A8B4F93A3CBF}" type="datetimeFigureOut">
              <a:rPr lang="ru-RU" smtClean="0"/>
              <a:t>24.11.2021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7F5FD3-F605-624A-8506-8208E4BD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BBE081-2E9B-C64B-A1F9-4F048101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867A-5340-054D-95BB-EDFBF877CD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172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EA328D-C8BF-914B-875E-ED0B835FF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6674AB-E9DB-4B4C-8CD1-F43E980F8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F8392C-2902-2C43-B792-845D7126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4572-5F60-6D4C-B557-A8B4F93A3CBF}" type="datetimeFigureOut">
              <a:rPr lang="ru-RU" smtClean="0"/>
              <a:t>24.11.2021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2ACE2E-2C6E-1144-B7BD-AF3C86502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B4AD62-FE09-7A48-BD3A-BDBE23CE9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867A-5340-054D-95BB-EDFBF877CD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474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6A2B0B-FF3B-7D40-A7F7-A758A765E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53604F-CF25-6945-9B29-1D7A15516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68AE0C-DA87-BF4E-B757-ED0FBE31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4572-5F60-6D4C-B557-A8B4F93A3CBF}" type="datetimeFigureOut">
              <a:rPr lang="ru-RU" smtClean="0"/>
              <a:t>24.11.2021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951077-6839-2C4C-B8D5-3527D23A6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D3FCEF-18D6-FB49-8C87-53030A1B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867A-5340-054D-95BB-EDFBF877CD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32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B6F781-A26D-8C40-802B-F5563CFE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F438F7-7E99-0E40-9CEE-35E7E3A1C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BF8EC65-FA63-5044-8F08-167643A42F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964625-A3C8-DB4E-961B-58D5CD5F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4572-5F60-6D4C-B557-A8B4F93A3CBF}" type="datetimeFigureOut">
              <a:rPr lang="ru-RU" smtClean="0"/>
              <a:t>24.11.2021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40DBEE-ACE9-4041-A238-5E55E993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04030B4-EEB9-A44D-8841-53B6F6877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867A-5340-054D-95BB-EDFBF877CD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181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5CD08A-429B-0B48-9CA7-1C588FDDF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FB2BA1-4765-5040-A412-C16098479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B86679-D4AD-5B4E-8CC9-10B2A7F79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D38517-3A72-9543-92AF-79874563C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27B924-4C9D-CE4D-99A6-05C6D406D4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79EBF46-23FC-E64C-9933-9FA384023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4572-5F60-6D4C-B557-A8B4F93A3CBF}" type="datetimeFigureOut">
              <a:rPr lang="ru-RU" smtClean="0"/>
              <a:t>24.11.2021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42E7BD5-AF37-2149-9E5C-700295588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9706EA3-2721-7245-94D1-2C57BAE1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867A-5340-054D-95BB-EDFBF877CD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79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982877-DCE5-9744-B38B-0D0940F4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1E952F1-BBEA-384E-9329-9F5DCDDBD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4572-5F60-6D4C-B557-A8B4F93A3CBF}" type="datetimeFigureOut">
              <a:rPr lang="ru-RU" smtClean="0"/>
              <a:t>24.11.2021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6B02CB-81CA-194A-A6EB-8A785207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CE3B47-19BD-084D-9139-6F19DFD95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867A-5340-054D-95BB-EDFBF877CD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66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C917D25-8E6F-8E49-AD9B-50304830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4572-5F60-6D4C-B557-A8B4F93A3CBF}" type="datetimeFigureOut">
              <a:rPr lang="ru-RU" smtClean="0"/>
              <a:t>24.11.2021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369D451-1CC2-FF4B-A701-4DBCCB58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2686B0-3495-D941-936D-ADB93D02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867A-5340-054D-95BB-EDFBF877CD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1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E225C3-BD0F-D048-A025-A5BA11A3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5A17F4-9694-3F42-AC97-695F04428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18633E-C720-BB42-8B8D-D1BCD67A0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D7140F-485F-D949-AE7A-99B7A0B13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4572-5F60-6D4C-B557-A8B4F93A3CBF}" type="datetimeFigureOut">
              <a:rPr lang="ru-RU" smtClean="0"/>
              <a:t>24.11.2021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3673A12-6D8B-E44D-AD58-3E0C8C156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1D3AE2-79ED-CA49-8F2D-8F5369A0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867A-5340-054D-95BB-EDFBF877CD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89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1ED3CC-4547-A845-8730-72DFE5FC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33D1891-E6A0-6344-AD4E-E000BF2EA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D66A59-709E-4748-88B7-A8357B55A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4F8EE-147F-7D42-9265-1E525DD88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4572-5F60-6D4C-B557-A8B4F93A3CBF}" type="datetimeFigureOut">
              <a:rPr lang="ru-RU" smtClean="0"/>
              <a:t>24.11.2021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54C80F-74DB-CC45-A6EB-1621335B3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70DB5C-3F2E-0E4B-B3BA-12F14ADDD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867A-5340-054D-95BB-EDFBF877CD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355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BB3DB-BB07-3048-B942-8F21E8BA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A75F7B-2FCF-7C48-896A-5E44ECCDC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05C261-A745-4F4D-92C6-B74AB61BC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C4572-5F60-6D4C-B557-A8B4F93A3CBF}" type="datetimeFigureOut">
              <a:rPr lang="ru-RU" smtClean="0"/>
              <a:t>24.11.2021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142032-B6C8-7B47-94A2-45F550E99E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3B4FBB-A975-2849-B77F-CF75F5893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6867A-5340-054D-95BB-EDFBF877CD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773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534901-7B92-5B44-A58D-215FF9EB70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593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47D2CB0-D553-0E47-A163-854EF4B6A3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E0">
                  <a:lumMod val="99817"/>
                  <a:alpha val="70000"/>
                </a:srgbClr>
              </a:gs>
              <a:gs pos="100000">
                <a:srgbClr val="001F41">
                  <a:lumMod val="10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22B817-FD53-FA42-8A24-D0488CBF84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7062" y="0"/>
            <a:ext cx="12192000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7D324D9-2709-D843-931A-7346EC899A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-3531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D0B8D-C336-B249-BD9A-CDD8F94B2B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6028" b="8119"/>
          <a:stretch/>
        </p:blipFill>
        <p:spPr>
          <a:xfrm>
            <a:off x="695403" y="567505"/>
            <a:ext cx="355476" cy="3650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ECA39F-3D6F-9D42-B750-DF7D07998314}"/>
              </a:ext>
            </a:extLst>
          </p:cNvPr>
          <p:cNvSpPr txBox="1"/>
          <p:nvPr/>
        </p:nvSpPr>
        <p:spPr>
          <a:xfrm>
            <a:off x="596554" y="2334377"/>
            <a:ext cx="8166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Montserrat" pitchFamily="2" charset="0"/>
                <a:cs typeface="Calibri" panose="020F0502020204030204" pitchFamily="34" charset="0"/>
              </a:rPr>
              <a:t>Задача детекции масок</a:t>
            </a:r>
            <a:endParaRPr lang="en-US" sz="4800" b="1" dirty="0">
              <a:solidFill>
                <a:schemeClr val="bg1"/>
              </a:solidFill>
              <a:latin typeface="Montserrat" pitchFamily="2" charset="0"/>
              <a:cs typeface="Calibri" panose="020F0502020204030204" pitchFamily="34" charset="0"/>
            </a:endParaRPr>
          </a:p>
          <a:p>
            <a:endParaRPr lang="ru-RU" sz="4800" b="1" dirty="0">
              <a:solidFill>
                <a:schemeClr val="bg1"/>
              </a:solidFill>
              <a:latin typeface="Montserrat" pitchFamily="2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13DE3-6868-7F4C-B172-B3586FDB639E}"/>
              </a:ext>
            </a:extLst>
          </p:cNvPr>
          <p:cNvSpPr txBox="1"/>
          <p:nvPr/>
        </p:nvSpPr>
        <p:spPr>
          <a:xfrm>
            <a:off x="645982" y="6121218"/>
            <a:ext cx="4222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Montserrat" pitchFamily="2" charset="0"/>
                <a:cs typeface="Gotham Pro Medium" panose="02000503040000020004" pitchFamily="2" charset="0"/>
              </a:rPr>
              <a:t>Малая школа машинного обучения и анализа данных </a:t>
            </a: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42FFB0AA-F5F3-6A44-9BC3-AE6744E01036}"/>
              </a:ext>
            </a:extLst>
          </p:cNvPr>
          <p:cNvSpPr/>
          <p:nvPr/>
        </p:nvSpPr>
        <p:spPr>
          <a:xfrm>
            <a:off x="5806503" y="564553"/>
            <a:ext cx="5690095" cy="400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3448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79EF50E-36E3-E94A-B42B-FB549BA4D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8" r="1911" b="19956"/>
          <a:stretch/>
        </p:blipFill>
        <p:spPr>
          <a:xfrm>
            <a:off x="11237202" y="5975438"/>
            <a:ext cx="288000" cy="286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651210-D436-C04D-9B61-B194817C33C2}"/>
              </a:ext>
            </a:extLst>
          </p:cNvPr>
          <p:cNvSpPr txBox="1"/>
          <p:nvPr/>
        </p:nvSpPr>
        <p:spPr>
          <a:xfrm>
            <a:off x="596554" y="468507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292929"/>
                </a:solidFill>
                <a:latin typeface="Montserrat SemiBold" panose="00000700000000000000" pitchFamily="2" charset="-52"/>
                <a:cs typeface="Calibri" panose="020F0502020204030204" pitchFamily="34" charset="0"/>
              </a:rPr>
              <a:t>Модели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-52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DE4F6-5B2C-4DF5-9898-AF10362836AA}"/>
              </a:ext>
            </a:extLst>
          </p:cNvPr>
          <p:cNvSpPr txBox="1"/>
          <p:nvPr/>
        </p:nvSpPr>
        <p:spPr>
          <a:xfrm>
            <a:off x="712334" y="929120"/>
            <a:ext cx="6344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Faster R-CNN (pretrained), epoch: 6, scheduler: StepLR 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47E99F-816C-4CDF-BB67-E4989F527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84" y="3906578"/>
            <a:ext cx="8542766" cy="221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5EE448-E6EE-4BAD-A1F3-26D9EA9832A4}"/>
              </a:ext>
            </a:extLst>
          </p:cNvPr>
          <p:cNvSpPr txBox="1"/>
          <p:nvPr/>
        </p:nvSpPr>
        <p:spPr>
          <a:xfrm>
            <a:off x="712334" y="3543301"/>
            <a:ext cx="6344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Faster R-CNN (pretrained), epoch: 20, scheduler: RLROP 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3D1DE7-0498-48DE-8808-3A074160D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84" y="1280558"/>
            <a:ext cx="8421275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1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79EF50E-36E3-E94A-B42B-FB549BA4D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8" r="1911" b="19956"/>
          <a:stretch/>
        </p:blipFill>
        <p:spPr>
          <a:xfrm>
            <a:off x="11237202" y="5975438"/>
            <a:ext cx="288000" cy="286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651210-D436-C04D-9B61-B194817C33C2}"/>
              </a:ext>
            </a:extLst>
          </p:cNvPr>
          <p:cNvSpPr txBox="1"/>
          <p:nvPr/>
        </p:nvSpPr>
        <p:spPr>
          <a:xfrm>
            <a:off x="596554" y="468507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292929"/>
                </a:solidFill>
                <a:latin typeface="Montserrat SemiBold" panose="00000700000000000000" pitchFamily="2" charset="-52"/>
                <a:cs typeface="Calibri" panose="020F0502020204030204" pitchFamily="34" charset="0"/>
              </a:rPr>
              <a:t>Модели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-52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DE4F6-5B2C-4DF5-9898-AF10362836AA}"/>
              </a:ext>
            </a:extLst>
          </p:cNvPr>
          <p:cNvSpPr txBox="1"/>
          <p:nvPr/>
        </p:nvSpPr>
        <p:spPr>
          <a:xfrm>
            <a:off x="712334" y="929120"/>
            <a:ext cx="6344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Faster R-CNN (pretrained), epoch: 30, scheduler: RLROP 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A03602C1-8132-4416-8290-691BD8A79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73" y="1236897"/>
            <a:ext cx="8543188" cy="239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5EE448-E6EE-4BAD-A1F3-26D9EA9832A4}"/>
              </a:ext>
            </a:extLst>
          </p:cNvPr>
          <p:cNvSpPr txBox="1"/>
          <p:nvPr/>
        </p:nvSpPr>
        <p:spPr>
          <a:xfrm>
            <a:off x="815930" y="3788205"/>
            <a:ext cx="6344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Faster R-CNN (pretrained), epoch: 30, scheduler: MultiStepLR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1342968-2EBF-4DAE-B6B7-8408CAD95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6" y="4095982"/>
            <a:ext cx="8734423" cy="219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961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79EF50E-36E3-E94A-B42B-FB549BA4D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8" r="1911" b="19956"/>
          <a:stretch/>
        </p:blipFill>
        <p:spPr>
          <a:xfrm>
            <a:off x="11237202" y="5975438"/>
            <a:ext cx="288000" cy="286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651210-D436-C04D-9B61-B194817C33C2}"/>
              </a:ext>
            </a:extLst>
          </p:cNvPr>
          <p:cNvSpPr txBox="1"/>
          <p:nvPr/>
        </p:nvSpPr>
        <p:spPr>
          <a:xfrm>
            <a:off x="596554" y="468507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292929"/>
                </a:solidFill>
                <a:latin typeface="Montserrat SemiBold" panose="00000700000000000000" pitchFamily="2" charset="-52"/>
                <a:cs typeface="Calibri" panose="020F0502020204030204" pitchFamily="34" charset="0"/>
              </a:rPr>
              <a:t>Модели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-52"/>
              <a:cs typeface="Calibri" panose="020F05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D0B72C-FBB3-46AB-B76D-A6F814C93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0" y="971178"/>
            <a:ext cx="2371058" cy="23668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77909A-E822-4CE0-A203-F69F6AA1D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812" y="992947"/>
            <a:ext cx="2282221" cy="22741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D718A12-BB45-461A-BDC0-42119E3A1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63" y="3429000"/>
            <a:ext cx="2386385" cy="237793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5F00DC9-FBEF-42EA-9659-8CEBE2F3B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3933" y="3424512"/>
            <a:ext cx="2304091" cy="230001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ED7DEA3-6BB1-4421-93DD-5B48099C2A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7834" y="3429001"/>
            <a:ext cx="2210947" cy="229552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CBBAD60-BF46-40D2-A945-04A9D4B42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609" y="3424513"/>
            <a:ext cx="2318469" cy="232259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B9DA909-1B5F-4571-855D-AFC3CDF63F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6610" y="944481"/>
            <a:ext cx="2318483" cy="232259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B7E8CC3-41E3-4A6C-A17B-ED6A5E461E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7834" y="971178"/>
            <a:ext cx="2299975" cy="229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01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79EF50E-36E3-E94A-B42B-FB549BA4D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8" r="1911" b="19956"/>
          <a:stretch/>
        </p:blipFill>
        <p:spPr>
          <a:xfrm>
            <a:off x="11237202" y="5975438"/>
            <a:ext cx="288000" cy="286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651210-D436-C04D-9B61-B194817C33C2}"/>
              </a:ext>
            </a:extLst>
          </p:cNvPr>
          <p:cNvSpPr txBox="1"/>
          <p:nvPr/>
        </p:nvSpPr>
        <p:spPr>
          <a:xfrm>
            <a:off x="596554" y="468507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292929"/>
                </a:solidFill>
                <a:latin typeface="Montserrat SemiBold" panose="00000700000000000000" pitchFamily="2" charset="-52"/>
                <a:cs typeface="Calibri" panose="020F0502020204030204" pitchFamily="34" charset="0"/>
              </a:rPr>
              <a:t>Модели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-52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B41DEB-7560-4CB7-9BB7-8EAE85EC6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12" y="992947"/>
            <a:ext cx="2424487" cy="24244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B35497-1652-40D7-A8FF-89782AC6E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517" y="868617"/>
            <a:ext cx="2533483" cy="25244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A752AC6-B7D3-4030-B039-FDB6EDE40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518" y="868617"/>
            <a:ext cx="2533483" cy="252898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1E8D2F-467D-4222-A88B-CC44968DD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812" y="3681038"/>
            <a:ext cx="2424487" cy="242879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3725CC7-AEB3-4EF7-95C0-1F4C11DFA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8175" y="3681038"/>
            <a:ext cx="2430000" cy="242136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D6410D4-195E-4DA0-AE72-94C94C76B2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669846"/>
            <a:ext cx="2444341" cy="244869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5A8AADD-FD5E-447D-88BE-807FD26056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2816" y="868617"/>
            <a:ext cx="2533483" cy="252898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CE7931B-20D6-40A3-9C2F-A6AB4F0718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8166" y="3669846"/>
            <a:ext cx="2444341" cy="243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0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79EF50E-36E3-E94A-B42B-FB549BA4D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8" r="1911" b="19956"/>
          <a:stretch/>
        </p:blipFill>
        <p:spPr>
          <a:xfrm>
            <a:off x="11237202" y="5975438"/>
            <a:ext cx="288000" cy="286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651210-D436-C04D-9B61-B194817C33C2}"/>
              </a:ext>
            </a:extLst>
          </p:cNvPr>
          <p:cNvSpPr txBox="1"/>
          <p:nvPr/>
        </p:nvSpPr>
        <p:spPr>
          <a:xfrm>
            <a:off x="596554" y="468507"/>
            <a:ext cx="1933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292929"/>
                </a:solidFill>
                <a:latin typeface="Montserrat SemiBold" panose="00000700000000000000" pitchFamily="2" charset="-52"/>
                <a:cs typeface="Calibri" panose="020F0502020204030204" pitchFamily="34" charset="0"/>
              </a:rPr>
              <a:t>Завершение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-52"/>
              <a:cs typeface="Calibri" panose="020F05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1F3DFF-95DB-46AE-97B7-61052F449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85" y="857687"/>
            <a:ext cx="2870668" cy="28670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9662A6-15FA-4CB4-80DA-A63D935AC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490" y="857686"/>
            <a:ext cx="2870686" cy="28670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D61C842-9004-41B0-955E-F7452C831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913" y="846757"/>
            <a:ext cx="2870668" cy="28779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1BADBC1-8F24-48EE-8619-FE21E2332A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086" y="3735642"/>
            <a:ext cx="2870668" cy="288166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D41DB9A-EE2C-4FAD-9EAA-24469522E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7490" y="3753547"/>
            <a:ext cx="2922019" cy="28670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BC4D9DD-7BD0-4A60-A892-BD4CAD6E8A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775" y="3743761"/>
            <a:ext cx="2848806" cy="27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51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95FBBD9-0AE8-2346-9E2B-E4F7A3B396E1}"/>
              </a:ext>
            </a:extLst>
          </p:cNvPr>
          <p:cNvSpPr/>
          <p:nvPr/>
        </p:nvSpPr>
        <p:spPr>
          <a:xfrm>
            <a:off x="0" y="-29105"/>
            <a:ext cx="12192000" cy="68580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651210-D436-C04D-9B61-B194817C33C2}"/>
              </a:ext>
            </a:extLst>
          </p:cNvPr>
          <p:cNvSpPr txBox="1"/>
          <p:nvPr/>
        </p:nvSpPr>
        <p:spPr>
          <a:xfrm>
            <a:off x="596554" y="468507"/>
            <a:ext cx="2233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0"/>
                <a:cs typeface="Calibri" panose="020F0502020204030204" pitchFamily="34" charset="0"/>
              </a:rPr>
              <a:t>Докладчик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2B3A118-D640-EC49-BB58-66735777F9E2}"/>
              </a:ext>
            </a:extLst>
          </p:cNvPr>
          <p:cNvSpPr/>
          <p:nvPr/>
        </p:nvSpPr>
        <p:spPr>
          <a:xfrm>
            <a:off x="682906" y="1284790"/>
            <a:ext cx="10845479" cy="4386805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A2860-9441-5C48-9D36-69E99339C76D}"/>
              </a:ext>
            </a:extLst>
          </p:cNvPr>
          <p:cNvSpPr txBox="1"/>
          <p:nvPr/>
        </p:nvSpPr>
        <p:spPr>
          <a:xfrm>
            <a:off x="7543292" y="5115403"/>
            <a:ext cx="3837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solidFill>
                  <a:srgbClr val="0070E0"/>
                </a:solidFill>
                <a:latin typeface="Montserrat SemiBold" pitchFamily="2" charset="0"/>
                <a:cs typeface="Calibri" panose="020F0502020204030204" pitchFamily="34" charset="0"/>
              </a:rPr>
              <a:t>Черепанский Александр Николаевич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2C97D5-E345-2B4C-860E-0DF6645639F0}"/>
              </a:ext>
            </a:extLst>
          </p:cNvPr>
          <p:cNvSpPr txBox="1"/>
          <p:nvPr/>
        </p:nvSpPr>
        <p:spPr>
          <a:xfrm>
            <a:off x="1141574" y="1434820"/>
            <a:ext cx="7178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Calibri" panose="020F0502020204030204" pitchFamily="34" charset="0"/>
              </a:rPr>
              <a:t>Аспирант Института Математики и Фундаментальной Информатики, СФУ.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B8B45E1-ECF2-AD4A-BDEF-DD3D41FC2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0" r="4687" b="5970"/>
          <a:stretch/>
        </p:blipFill>
        <p:spPr>
          <a:xfrm>
            <a:off x="11237202" y="5976797"/>
            <a:ext cx="288000" cy="28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8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79EF50E-36E3-E94A-B42B-FB549BA4D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8" r="1911" b="19956"/>
          <a:stretch/>
        </p:blipFill>
        <p:spPr>
          <a:xfrm>
            <a:off x="11237202" y="5975438"/>
            <a:ext cx="288000" cy="286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651210-D436-C04D-9B61-B194817C33C2}"/>
              </a:ext>
            </a:extLst>
          </p:cNvPr>
          <p:cNvSpPr txBox="1"/>
          <p:nvPr/>
        </p:nvSpPr>
        <p:spPr>
          <a:xfrm>
            <a:off x="596554" y="46850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0"/>
                <a:cs typeface="Calibri" panose="020F0502020204030204" pitchFamily="34" charset="0"/>
              </a:rPr>
              <a:t>Постановка задачи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8746C4-FF38-0843-8DE8-FFE006146682}"/>
              </a:ext>
            </a:extLst>
          </p:cNvPr>
          <p:cNvSpPr txBox="1"/>
          <p:nvPr/>
        </p:nvSpPr>
        <p:spPr>
          <a:xfrm>
            <a:off x="950568" y="3059668"/>
            <a:ext cx="4070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0"/>
                <a:cs typeface="Calibri" panose="020F0502020204030204" pitchFamily="34" charset="0"/>
              </a:rPr>
              <a:t>Цель: распознавание людей по признаку ношения маски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0"/>
                <a:cs typeface="Calibri" panose="020F0502020204030204" pitchFamily="34" charset="0"/>
              </a:rPr>
              <a:t>, </a:t>
            </a:r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0"/>
                <a:cs typeface="Calibri" panose="020F0502020204030204" pitchFamily="34" charset="0"/>
              </a:rPr>
              <a:t>валидация моделей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2BA7B-CAED-4901-9093-FA489FCD1A55}"/>
              </a:ext>
            </a:extLst>
          </p:cNvPr>
          <p:cNvSpPr txBox="1"/>
          <p:nvPr/>
        </p:nvSpPr>
        <p:spPr>
          <a:xfrm>
            <a:off x="950568" y="103808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https://www.kaggle.com/andrewmvd/face-mask-detection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7E10B0-98C3-42C2-B480-21C4BA44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68" y="1449914"/>
            <a:ext cx="9035718" cy="13556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6CA5D5A-0FE1-4572-BB90-B2BC810D2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412" y="2915525"/>
            <a:ext cx="3828874" cy="334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9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79EF50E-36E3-E94A-B42B-FB549BA4D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8" r="1911" b="19956"/>
          <a:stretch/>
        </p:blipFill>
        <p:spPr>
          <a:xfrm>
            <a:off x="11237202" y="5975438"/>
            <a:ext cx="288000" cy="286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651210-D436-C04D-9B61-B194817C33C2}"/>
              </a:ext>
            </a:extLst>
          </p:cNvPr>
          <p:cNvSpPr txBox="1"/>
          <p:nvPr/>
        </p:nvSpPr>
        <p:spPr>
          <a:xfrm>
            <a:off x="667849" y="468507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0"/>
                <a:cs typeface="Calibri" panose="020F0502020204030204" pitchFamily="34" charset="0"/>
              </a:rPr>
              <a:t>Dataset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itchFamily="2" charset="0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116589-B8FB-4267-997A-572227236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49" y="868616"/>
            <a:ext cx="3820613" cy="25603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81405E-A0BC-4F7F-8FAC-52EFD9336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479" y="868618"/>
            <a:ext cx="1947618" cy="256038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9BBBFEC-4749-4A6F-A5BB-28E10C4B4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49" y="3428997"/>
            <a:ext cx="3829630" cy="24574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F298096-CED4-436E-93BF-75FAEC535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8462" y="3428996"/>
            <a:ext cx="1947618" cy="24574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42D3B38-784C-4EE7-B160-832D933157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4114" y="868618"/>
            <a:ext cx="4000946" cy="256038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D79E18F-759C-4728-A6CB-9450313D40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3994" y="3428999"/>
            <a:ext cx="4000083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34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79EF50E-36E3-E94A-B42B-FB549BA4D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8" r="1911" b="19956"/>
          <a:stretch/>
        </p:blipFill>
        <p:spPr>
          <a:xfrm>
            <a:off x="11237202" y="5975438"/>
            <a:ext cx="288000" cy="286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651210-D436-C04D-9B61-B194817C33C2}"/>
              </a:ext>
            </a:extLst>
          </p:cNvPr>
          <p:cNvSpPr txBox="1"/>
          <p:nvPr/>
        </p:nvSpPr>
        <p:spPr>
          <a:xfrm>
            <a:off x="596554" y="468507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0"/>
                <a:cs typeface="Calibri" panose="020F0502020204030204" pitchFamily="34" charset="0"/>
              </a:rPr>
              <a:t>EDA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itchFamily="2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2BA7B-CAED-4901-9093-FA489FCD1A55}"/>
              </a:ext>
            </a:extLst>
          </p:cNvPr>
          <p:cNvSpPr txBox="1"/>
          <p:nvPr/>
        </p:nvSpPr>
        <p:spPr>
          <a:xfrm>
            <a:off x="5096491" y="714728"/>
            <a:ext cx="14086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Total dataset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7E02C6-E336-47DB-9D75-06C659490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188" y="1024715"/>
            <a:ext cx="3610479" cy="2333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33F1D1-19DE-4963-93B6-37ADEBEF0EC7}"/>
              </a:ext>
            </a:extLst>
          </p:cNvPr>
          <p:cNvSpPr txBox="1"/>
          <p:nvPr/>
        </p:nvSpPr>
        <p:spPr>
          <a:xfrm>
            <a:off x="7419667" y="1917631"/>
            <a:ext cx="16083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>
                <a:latin typeface="Montserrat" panose="00000500000000000000" pitchFamily="2" charset="-52"/>
              </a:rPr>
              <a:t>Всего</a:t>
            </a:r>
            <a:r>
              <a:rPr lang="en-US" sz="800" dirty="0">
                <a:latin typeface="Montserrat" panose="00000500000000000000" pitchFamily="2" charset="-52"/>
              </a:rPr>
              <a:t> </a:t>
            </a:r>
            <a:r>
              <a:rPr lang="ru-RU" sz="800" dirty="0">
                <a:latin typeface="Montserrat" panose="00000500000000000000" pitchFamily="2" charset="-52"/>
              </a:rPr>
              <a:t>изображений: </a:t>
            </a:r>
            <a:r>
              <a:rPr lang="en-US" sz="800" dirty="0">
                <a:latin typeface="Montserrat" panose="00000500000000000000" pitchFamily="2" charset="-52"/>
              </a:rPr>
              <a:t>853</a:t>
            </a:r>
          </a:p>
          <a:p>
            <a:r>
              <a:rPr lang="ru-RU" sz="800" dirty="0">
                <a:latin typeface="Montserrat" panose="00000500000000000000" pitchFamily="2" charset="-52"/>
              </a:rPr>
              <a:t>В маске:   0.79</a:t>
            </a:r>
          </a:p>
          <a:p>
            <a:r>
              <a:rPr lang="ru-RU" sz="800" dirty="0">
                <a:latin typeface="Montserrat" panose="00000500000000000000" pitchFamily="2" charset="-52"/>
              </a:rPr>
              <a:t>Без маски:   0.18</a:t>
            </a:r>
          </a:p>
          <a:p>
            <a:r>
              <a:rPr lang="ru-RU" sz="800" dirty="0">
                <a:latin typeface="Montserrat" panose="00000500000000000000" pitchFamily="2" charset="-52"/>
              </a:rPr>
              <a:t>Неправильно надета:  0.03</a:t>
            </a:r>
          </a:p>
          <a:p>
            <a:endParaRPr lang="ru-RU" sz="800" dirty="0">
              <a:latin typeface="Montserrat" panose="000005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A76C2B-083C-49D4-971E-485082D68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73" y="4017436"/>
            <a:ext cx="3620005" cy="23625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59D30B-6E5C-4875-88E9-C803CD7EB1CF}"/>
              </a:ext>
            </a:extLst>
          </p:cNvPr>
          <p:cNvSpPr txBox="1"/>
          <p:nvPr/>
        </p:nvSpPr>
        <p:spPr>
          <a:xfrm>
            <a:off x="2363018" y="3697598"/>
            <a:ext cx="14086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Train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662B0-F5C9-46C2-B211-E682CCB50399}"/>
              </a:ext>
            </a:extLst>
          </p:cNvPr>
          <p:cNvSpPr txBox="1"/>
          <p:nvPr/>
        </p:nvSpPr>
        <p:spPr>
          <a:xfrm>
            <a:off x="4363901" y="4921379"/>
            <a:ext cx="16083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>
                <a:latin typeface="Montserrat" panose="00000500000000000000" pitchFamily="2" charset="-52"/>
              </a:rPr>
              <a:t>Всего изображений : </a:t>
            </a:r>
            <a:r>
              <a:rPr lang="ru-RU" sz="800" dirty="0">
                <a:latin typeface="Montserrat" panose="00000500000000000000" pitchFamily="2" charset="-52"/>
              </a:rPr>
              <a:t>682</a:t>
            </a:r>
          </a:p>
          <a:p>
            <a:r>
              <a:rPr lang="ru-RU" sz="800" dirty="0">
                <a:latin typeface="Montserrat" panose="00000500000000000000" pitchFamily="2" charset="-52"/>
              </a:rPr>
              <a:t>В маске:   0.7</a:t>
            </a:r>
            <a:r>
              <a:rPr lang="en-US" sz="800" dirty="0">
                <a:latin typeface="Montserrat" panose="00000500000000000000" pitchFamily="2" charset="-52"/>
              </a:rPr>
              <a:t>8</a:t>
            </a:r>
            <a:endParaRPr lang="ru-RU" sz="800" dirty="0">
              <a:latin typeface="Montserrat" panose="00000500000000000000" pitchFamily="2" charset="-52"/>
            </a:endParaRPr>
          </a:p>
          <a:p>
            <a:r>
              <a:rPr lang="ru-RU" sz="800" dirty="0">
                <a:latin typeface="Montserrat" panose="00000500000000000000" pitchFamily="2" charset="-52"/>
              </a:rPr>
              <a:t>Без маски:   0.1</a:t>
            </a:r>
            <a:r>
              <a:rPr lang="en-US" sz="800" dirty="0">
                <a:latin typeface="Montserrat" panose="00000500000000000000" pitchFamily="2" charset="-52"/>
              </a:rPr>
              <a:t>9</a:t>
            </a:r>
            <a:endParaRPr lang="ru-RU" sz="800" dirty="0">
              <a:latin typeface="Montserrat" panose="00000500000000000000" pitchFamily="2" charset="-52"/>
            </a:endParaRPr>
          </a:p>
          <a:p>
            <a:r>
              <a:rPr lang="ru-RU" sz="800" dirty="0">
                <a:latin typeface="Montserrat" panose="00000500000000000000" pitchFamily="2" charset="-52"/>
              </a:rPr>
              <a:t>Неправильно надета:  0.03</a:t>
            </a:r>
          </a:p>
          <a:p>
            <a:endParaRPr lang="ru-RU" sz="800" dirty="0">
              <a:latin typeface="Montserrat" panose="00000500000000000000" pitchFamily="2" charset="-52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E60A9DB-9C5E-46F5-8FC7-A9F33BAA8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435" y="4026963"/>
            <a:ext cx="3543795" cy="23434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9BF304-E6AA-4F52-9027-1490315BA006}"/>
              </a:ext>
            </a:extLst>
          </p:cNvPr>
          <p:cNvSpPr txBox="1"/>
          <p:nvPr/>
        </p:nvSpPr>
        <p:spPr>
          <a:xfrm>
            <a:off x="7619330" y="3730609"/>
            <a:ext cx="14086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Test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88EED1-4FAF-4582-AC5E-4E49C8D3C1EE}"/>
              </a:ext>
            </a:extLst>
          </p:cNvPr>
          <p:cNvSpPr txBox="1"/>
          <p:nvPr/>
        </p:nvSpPr>
        <p:spPr>
          <a:xfrm>
            <a:off x="9628875" y="4921379"/>
            <a:ext cx="16083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>
                <a:latin typeface="Montserrat" panose="00000500000000000000" pitchFamily="2" charset="-52"/>
              </a:rPr>
              <a:t>Всего изображений : </a:t>
            </a:r>
            <a:r>
              <a:rPr lang="en-US" sz="800" dirty="0">
                <a:latin typeface="Montserrat" panose="00000500000000000000" pitchFamily="2" charset="-52"/>
              </a:rPr>
              <a:t>171</a:t>
            </a:r>
          </a:p>
          <a:p>
            <a:r>
              <a:rPr lang="ru-RU" sz="800" dirty="0">
                <a:latin typeface="Montserrat" panose="00000500000000000000" pitchFamily="2" charset="-52"/>
              </a:rPr>
              <a:t>В маске:   0.</a:t>
            </a:r>
            <a:r>
              <a:rPr lang="en-US" sz="800" dirty="0">
                <a:latin typeface="Montserrat" panose="00000500000000000000" pitchFamily="2" charset="-52"/>
              </a:rPr>
              <a:t>84</a:t>
            </a:r>
            <a:endParaRPr lang="ru-RU" sz="800" dirty="0">
              <a:latin typeface="Montserrat" panose="00000500000000000000" pitchFamily="2" charset="-52"/>
            </a:endParaRPr>
          </a:p>
          <a:p>
            <a:r>
              <a:rPr lang="ru-RU" sz="800" dirty="0">
                <a:latin typeface="Montserrat" panose="00000500000000000000" pitchFamily="2" charset="-52"/>
              </a:rPr>
              <a:t>Без маски:   0.1</a:t>
            </a:r>
            <a:r>
              <a:rPr lang="en-US" sz="800" dirty="0">
                <a:latin typeface="Montserrat" panose="00000500000000000000" pitchFamily="2" charset="-52"/>
              </a:rPr>
              <a:t>4</a:t>
            </a:r>
            <a:endParaRPr lang="ru-RU" sz="800" dirty="0">
              <a:latin typeface="Montserrat" panose="00000500000000000000" pitchFamily="2" charset="-52"/>
            </a:endParaRPr>
          </a:p>
          <a:p>
            <a:r>
              <a:rPr lang="ru-RU" sz="800" dirty="0">
                <a:latin typeface="Montserrat" panose="00000500000000000000" pitchFamily="2" charset="-52"/>
              </a:rPr>
              <a:t>Неправильно надета:  0.03</a:t>
            </a:r>
          </a:p>
          <a:p>
            <a:endParaRPr lang="ru-RU" sz="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98544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79EF50E-36E3-E94A-B42B-FB549BA4D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8" r="1911" b="19956"/>
          <a:stretch/>
        </p:blipFill>
        <p:spPr>
          <a:xfrm>
            <a:off x="11237202" y="5975438"/>
            <a:ext cx="288000" cy="286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651210-D436-C04D-9B61-B194817C33C2}"/>
              </a:ext>
            </a:extLst>
          </p:cNvPr>
          <p:cNvSpPr txBox="1"/>
          <p:nvPr/>
        </p:nvSpPr>
        <p:spPr>
          <a:xfrm>
            <a:off x="596554" y="468507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0"/>
                <a:cs typeface="Calibri" panose="020F0502020204030204" pitchFamily="34" charset="0"/>
              </a:rPr>
              <a:t>EDA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itchFamily="2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2BA7B-CAED-4901-9093-FA489FCD1A55}"/>
              </a:ext>
            </a:extLst>
          </p:cNvPr>
          <p:cNvSpPr txBox="1"/>
          <p:nvPr/>
        </p:nvSpPr>
        <p:spPr>
          <a:xfrm>
            <a:off x="5096491" y="714728"/>
            <a:ext cx="14086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Total dataset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59D30B-6E5C-4875-88E9-C803CD7EB1CF}"/>
              </a:ext>
            </a:extLst>
          </p:cNvPr>
          <p:cNvSpPr txBox="1"/>
          <p:nvPr/>
        </p:nvSpPr>
        <p:spPr>
          <a:xfrm>
            <a:off x="2363018" y="3697598"/>
            <a:ext cx="14086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Train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9BF304-E6AA-4F52-9027-1490315BA006}"/>
              </a:ext>
            </a:extLst>
          </p:cNvPr>
          <p:cNvSpPr txBox="1"/>
          <p:nvPr/>
        </p:nvSpPr>
        <p:spPr>
          <a:xfrm>
            <a:off x="7619330" y="3730609"/>
            <a:ext cx="14086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Test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88EED1-4FAF-4582-AC5E-4E49C8D3C1EE}"/>
              </a:ext>
            </a:extLst>
          </p:cNvPr>
          <p:cNvSpPr txBox="1"/>
          <p:nvPr/>
        </p:nvSpPr>
        <p:spPr>
          <a:xfrm>
            <a:off x="9628875" y="4921379"/>
            <a:ext cx="1608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Montserrat" panose="00000500000000000000" pitchFamily="2" charset="-52"/>
              </a:rPr>
              <a:t>Small size</a:t>
            </a:r>
            <a:r>
              <a:rPr lang="ru-RU" sz="800" dirty="0">
                <a:latin typeface="Montserrat" panose="00000500000000000000" pitchFamily="2" charset="-52"/>
              </a:rPr>
              <a:t>:   0.</a:t>
            </a:r>
            <a:r>
              <a:rPr lang="en-US" sz="800" dirty="0">
                <a:latin typeface="Montserrat" panose="00000500000000000000" pitchFamily="2" charset="-52"/>
              </a:rPr>
              <a:t>08</a:t>
            </a:r>
            <a:endParaRPr lang="ru-RU" sz="800" dirty="0">
              <a:latin typeface="Montserrat" panose="00000500000000000000" pitchFamily="2" charset="-52"/>
            </a:endParaRPr>
          </a:p>
          <a:p>
            <a:r>
              <a:rPr lang="en-US" sz="800" dirty="0">
                <a:latin typeface="Montserrat" panose="00000500000000000000" pitchFamily="2" charset="-52"/>
              </a:rPr>
              <a:t>Medium size</a:t>
            </a:r>
            <a:r>
              <a:rPr lang="ru-RU" sz="800" dirty="0">
                <a:latin typeface="Montserrat" panose="00000500000000000000" pitchFamily="2" charset="-52"/>
              </a:rPr>
              <a:t>:   0.</a:t>
            </a:r>
            <a:r>
              <a:rPr lang="en-US" sz="800" dirty="0">
                <a:latin typeface="Montserrat" panose="00000500000000000000" pitchFamily="2" charset="-52"/>
              </a:rPr>
              <a:t>57</a:t>
            </a:r>
            <a:endParaRPr lang="ru-RU" sz="800" dirty="0">
              <a:latin typeface="Montserrat" panose="00000500000000000000" pitchFamily="2" charset="-52"/>
            </a:endParaRPr>
          </a:p>
          <a:p>
            <a:r>
              <a:rPr lang="en-US" sz="800" dirty="0">
                <a:latin typeface="Montserrat" panose="00000500000000000000" pitchFamily="2" charset="-52"/>
              </a:rPr>
              <a:t>Big</a:t>
            </a:r>
            <a:r>
              <a:rPr lang="ru-RU" sz="800" dirty="0">
                <a:latin typeface="Montserrat" panose="00000500000000000000" pitchFamily="2" charset="-52"/>
              </a:rPr>
              <a:t> </a:t>
            </a:r>
            <a:r>
              <a:rPr lang="en-US" sz="800" dirty="0">
                <a:latin typeface="Montserrat" panose="00000500000000000000" pitchFamily="2" charset="-52"/>
              </a:rPr>
              <a:t>size</a:t>
            </a:r>
            <a:r>
              <a:rPr lang="ru-RU" sz="800" dirty="0">
                <a:latin typeface="Montserrat" panose="00000500000000000000" pitchFamily="2" charset="-52"/>
              </a:rPr>
              <a:t>:  0.</a:t>
            </a:r>
            <a:r>
              <a:rPr lang="en-US" sz="800" dirty="0">
                <a:latin typeface="Montserrat" panose="00000500000000000000" pitchFamily="2" charset="-52"/>
              </a:rPr>
              <a:t>35</a:t>
            </a:r>
            <a:endParaRPr lang="ru-RU" sz="800" dirty="0">
              <a:latin typeface="Montserrat" panose="00000500000000000000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633FB0-85EA-45B0-9E14-B2DFE4704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730" y="4038386"/>
            <a:ext cx="3496163" cy="229584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CC4745-4F04-4847-AF2B-040406467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34" y="4009807"/>
            <a:ext cx="3562847" cy="23244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2E82DB-A6C1-4733-8A6D-123A84652866}"/>
              </a:ext>
            </a:extLst>
          </p:cNvPr>
          <p:cNvSpPr txBox="1"/>
          <p:nvPr/>
        </p:nvSpPr>
        <p:spPr>
          <a:xfrm>
            <a:off x="4430944" y="4941186"/>
            <a:ext cx="1608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Montserrat" panose="00000500000000000000" pitchFamily="2" charset="-52"/>
              </a:rPr>
              <a:t>Small size</a:t>
            </a:r>
            <a:r>
              <a:rPr lang="ru-RU" sz="800" dirty="0">
                <a:latin typeface="Montserrat" panose="00000500000000000000" pitchFamily="2" charset="-52"/>
              </a:rPr>
              <a:t>:   0.</a:t>
            </a:r>
            <a:r>
              <a:rPr lang="en-US" sz="800" dirty="0">
                <a:latin typeface="Montserrat" panose="00000500000000000000" pitchFamily="2" charset="-52"/>
              </a:rPr>
              <a:t>10</a:t>
            </a:r>
            <a:endParaRPr lang="ru-RU" sz="800" dirty="0">
              <a:latin typeface="Montserrat" panose="00000500000000000000" pitchFamily="2" charset="-52"/>
            </a:endParaRPr>
          </a:p>
          <a:p>
            <a:r>
              <a:rPr lang="en-US" sz="800" dirty="0">
                <a:latin typeface="Montserrat" panose="00000500000000000000" pitchFamily="2" charset="-52"/>
              </a:rPr>
              <a:t>Medium size</a:t>
            </a:r>
            <a:r>
              <a:rPr lang="ru-RU" sz="800" dirty="0">
                <a:latin typeface="Montserrat" panose="00000500000000000000" pitchFamily="2" charset="-52"/>
              </a:rPr>
              <a:t>:   0.</a:t>
            </a:r>
            <a:r>
              <a:rPr lang="en-US" sz="800" dirty="0">
                <a:latin typeface="Montserrat" panose="00000500000000000000" pitchFamily="2" charset="-52"/>
              </a:rPr>
              <a:t>58</a:t>
            </a:r>
            <a:endParaRPr lang="ru-RU" sz="800" dirty="0">
              <a:latin typeface="Montserrat" panose="00000500000000000000" pitchFamily="2" charset="-52"/>
            </a:endParaRPr>
          </a:p>
          <a:p>
            <a:r>
              <a:rPr lang="en-US" sz="800" dirty="0">
                <a:latin typeface="Montserrat" panose="00000500000000000000" pitchFamily="2" charset="-52"/>
              </a:rPr>
              <a:t>Big</a:t>
            </a:r>
            <a:r>
              <a:rPr lang="ru-RU" sz="800" dirty="0">
                <a:latin typeface="Montserrat" panose="00000500000000000000" pitchFamily="2" charset="-52"/>
              </a:rPr>
              <a:t> </a:t>
            </a:r>
            <a:r>
              <a:rPr lang="en-US" sz="800" dirty="0">
                <a:latin typeface="Montserrat" panose="00000500000000000000" pitchFamily="2" charset="-52"/>
              </a:rPr>
              <a:t>size</a:t>
            </a:r>
            <a:r>
              <a:rPr lang="ru-RU" sz="800" dirty="0">
                <a:latin typeface="Montserrat" panose="00000500000000000000" pitchFamily="2" charset="-52"/>
              </a:rPr>
              <a:t>:  0.</a:t>
            </a:r>
            <a:r>
              <a:rPr lang="en-US" sz="800" dirty="0">
                <a:latin typeface="Montserrat" panose="00000500000000000000" pitchFamily="2" charset="-52"/>
              </a:rPr>
              <a:t>32</a:t>
            </a:r>
            <a:endParaRPr lang="ru-RU" sz="800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71C3950-2A28-4857-866A-1DED1C0F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5872" y="1023033"/>
            <a:ext cx="3543795" cy="23148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341AC3-FE26-4B0B-8AF0-72634B5D9F87}"/>
              </a:ext>
            </a:extLst>
          </p:cNvPr>
          <p:cNvSpPr txBox="1"/>
          <p:nvPr/>
        </p:nvSpPr>
        <p:spPr>
          <a:xfrm>
            <a:off x="7419667" y="1744346"/>
            <a:ext cx="1608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Montserrat" panose="00000500000000000000" pitchFamily="2" charset="-52"/>
              </a:rPr>
              <a:t>Small size</a:t>
            </a:r>
            <a:r>
              <a:rPr lang="ru-RU" sz="800" dirty="0">
                <a:latin typeface="Montserrat" panose="00000500000000000000" pitchFamily="2" charset="-52"/>
              </a:rPr>
              <a:t>:   0.</a:t>
            </a:r>
            <a:r>
              <a:rPr lang="en-US" sz="800" dirty="0">
                <a:latin typeface="Montserrat" panose="00000500000000000000" pitchFamily="2" charset="-52"/>
              </a:rPr>
              <a:t>10</a:t>
            </a:r>
            <a:endParaRPr lang="ru-RU" sz="800" dirty="0">
              <a:latin typeface="Montserrat" panose="00000500000000000000" pitchFamily="2" charset="-52"/>
            </a:endParaRPr>
          </a:p>
          <a:p>
            <a:r>
              <a:rPr lang="en-US" sz="800" dirty="0">
                <a:latin typeface="Montserrat" panose="00000500000000000000" pitchFamily="2" charset="-52"/>
              </a:rPr>
              <a:t>Medium size</a:t>
            </a:r>
            <a:r>
              <a:rPr lang="ru-RU" sz="800" dirty="0">
                <a:latin typeface="Montserrat" panose="00000500000000000000" pitchFamily="2" charset="-52"/>
              </a:rPr>
              <a:t>:   0.</a:t>
            </a:r>
            <a:r>
              <a:rPr lang="en-US" sz="800" dirty="0">
                <a:latin typeface="Montserrat" panose="00000500000000000000" pitchFamily="2" charset="-52"/>
              </a:rPr>
              <a:t>58</a:t>
            </a:r>
            <a:endParaRPr lang="ru-RU" sz="800" dirty="0">
              <a:latin typeface="Montserrat" panose="00000500000000000000" pitchFamily="2" charset="-52"/>
            </a:endParaRPr>
          </a:p>
          <a:p>
            <a:r>
              <a:rPr lang="en-US" sz="800" dirty="0">
                <a:latin typeface="Montserrat" panose="00000500000000000000" pitchFamily="2" charset="-52"/>
              </a:rPr>
              <a:t>Big</a:t>
            </a:r>
            <a:r>
              <a:rPr lang="ru-RU" sz="800" dirty="0">
                <a:latin typeface="Montserrat" panose="00000500000000000000" pitchFamily="2" charset="-52"/>
              </a:rPr>
              <a:t> </a:t>
            </a:r>
            <a:r>
              <a:rPr lang="en-US" sz="800" dirty="0">
                <a:latin typeface="Montserrat" panose="00000500000000000000" pitchFamily="2" charset="-52"/>
              </a:rPr>
              <a:t>size</a:t>
            </a:r>
            <a:r>
              <a:rPr lang="ru-RU" sz="800" dirty="0">
                <a:latin typeface="Montserrat" panose="00000500000000000000" pitchFamily="2" charset="-52"/>
              </a:rPr>
              <a:t>:  0.</a:t>
            </a:r>
            <a:r>
              <a:rPr lang="en-US" sz="800" dirty="0">
                <a:latin typeface="Montserrat" panose="00000500000000000000" pitchFamily="2" charset="-52"/>
              </a:rPr>
              <a:t>32</a:t>
            </a:r>
            <a:endParaRPr lang="ru-RU" sz="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75663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79EF50E-36E3-E94A-B42B-FB549BA4D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8" r="1911" b="19956"/>
          <a:stretch/>
        </p:blipFill>
        <p:spPr>
          <a:xfrm>
            <a:off x="11237202" y="5975438"/>
            <a:ext cx="288000" cy="286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651210-D436-C04D-9B61-B194817C33C2}"/>
              </a:ext>
            </a:extLst>
          </p:cNvPr>
          <p:cNvSpPr txBox="1"/>
          <p:nvPr/>
        </p:nvSpPr>
        <p:spPr>
          <a:xfrm>
            <a:off x="596554" y="468507"/>
            <a:ext cx="204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0" dirty="0">
                <a:solidFill>
                  <a:srgbClr val="292929"/>
                </a:solidFill>
                <a:effectLst/>
                <a:latin typeface="Montserrat SemiBold" panose="00000700000000000000" pitchFamily="2" charset="-52"/>
              </a:rPr>
              <a:t>Faster R-CNN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-52"/>
                <a:cs typeface="Calibri" panose="020F0502020204030204" pitchFamily="34" charset="0"/>
              </a:rPr>
              <a:t> 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-52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206D80-8B9A-4413-A993-3E1A189AC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229" y="1876209"/>
            <a:ext cx="7740873" cy="36101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92472A-DA2A-41CA-84E0-0318A7F008F7}"/>
              </a:ext>
            </a:extLst>
          </p:cNvPr>
          <p:cNvSpPr txBox="1"/>
          <p:nvPr/>
        </p:nvSpPr>
        <p:spPr>
          <a:xfrm>
            <a:off x="596554" y="980437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Montserrat" panose="00000500000000000000" pitchFamily="2" charset="-52"/>
              </a:rPr>
              <a:t>https://pytorch.org/tutorials/intermediate/torchvision_tutorial.html</a:t>
            </a:r>
            <a:endParaRPr lang="ru-RU" sz="1100" dirty="0">
              <a:latin typeface="Montserrat" panose="00000500000000000000" pitchFamily="2" charset="-52"/>
            </a:endParaRPr>
          </a:p>
          <a:p>
            <a:r>
              <a:rPr lang="ru-RU" sz="1100" dirty="0">
                <a:latin typeface="Montserrat" panose="00000500000000000000" pitchFamily="2" charset="-52"/>
              </a:rPr>
              <a:t>https://towardsdatascience.com/faster-rcnn-object-detection-f865e5ed7fc4</a:t>
            </a:r>
          </a:p>
        </p:txBody>
      </p:sp>
    </p:spTree>
    <p:extLst>
      <p:ext uri="{BB962C8B-B14F-4D97-AF65-F5344CB8AC3E}">
        <p14:creationId xmlns:p14="http://schemas.microsoft.com/office/powerpoint/2010/main" val="1292154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79EF50E-36E3-E94A-B42B-FB549BA4D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8" r="1911" b="19956"/>
          <a:stretch/>
        </p:blipFill>
        <p:spPr>
          <a:xfrm>
            <a:off x="11237202" y="5975438"/>
            <a:ext cx="288000" cy="286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651210-D436-C04D-9B61-B194817C33C2}"/>
              </a:ext>
            </a:extLst>
          </p:cNvPr>
          <p:cNvSpPr txBox="1"/>
          <p:nvPr/>
        </p:nvSpPr>
        <p:spPr>
          <a:xfrm>
            <a:off x="596554" y="468507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0"/>
                <a:cs typeface="Calibri" panose="020F0502020204030204" pitchFamily="34" charset="0"/>
              </a:rPr>
              <a:t>Метрика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36DE93-F368-4286-A0AE-DADB7561C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19" y="930761"/>
            <a:ext cx="4448309" cy="33604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AE624F-F4EE-4AD1-905D-A41A935F4893}"/>
              </a:ext>
            </a:extLst>
          </p:cNvPr>
          <p:cNvSpPr txBox="1"/>
          <p:nvPr/>
        </p:nvSpPr>
        <p:spPr>
          <a:xfrm>
            <a:off x="5587308" y="757428"/>
            <a:ext cx="2533034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-52"/>
              </a:rPr>
              <a:t>Average Precision (AP)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-52"/>
              </a:rPr>
              <a:t>Average Recall (AR)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28B89D-21D0-4AB8-A0FB-FF34A6CEC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825" y="3089216"/>
            <a:ext cx="5937894" cy="26162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A50D3-0989-4F5B-8A98-6FE8CB40EAF7}"/>
              </a:ext>
            </a:extLst>
          </p:cNvPr>
          <p:cNvSpPr txBox="1"/>
          <p:nvPr/>
        </p:nvSpPr>
        <p:spPr>
          <a:xfrm>
            <a:off x="5671602" y="2548858"/>
            <a:ext cx="1799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COCO evaluation: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5319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79EF50E-36E3-E94A-B42B-FB549BA4D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8" r="1911" b="19956"/>
          <a:stretch/>
        </p:blipFill>
        <p:spPr>
          <a:xfrm>
            <a:off x="11237202" y="5975438"/>
            <a:ext cx="288000" cy="286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651210-D436-C04D-9B61-B194817C33C2}"/>
              </a:ext>
            </a:extLst>
          </p:cNvPr>
          <p:cNvSpPr txBox="1"/>
          <p:nvPr/>
        </p:nvSpPr>
        <p:spPr>
          <a:xfrm>
            <a:off x="596554" y="468507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292929"/>
                </a:solidFill>
                <a:latin typeface="Montserrat SemiBold" panose="00000700000000000000" pitchFamily="2" charset="-52"/>
                <a:cs typeface="Calibri" panose="020F0502020204030204" pitchFamily="34" charset="0"/>
              </a:rPr>
              <a:t>Модели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-52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DE4F6-5B2C-4DF5-9898-AF10362836AA}"/>
              </a:ext>
            </a:extLst>
          </p:cNvPr>
          <p:cNvSpPr txBox="1"/>
          <p:nvPr/>
        </p:nvSpPr>
        <p:spPr>
          <a:xfrm>
            <a:off x="1237114" y="1227589"/>
            <a:ext cx="5220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" panose="00000500000000000000" pitchFamily="2" charset="-52"/>
              </a:rPr>
              <a:t>Faster R-CNN (pretrained) 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BB13F-110B-4E63-8D0B-1E46D0FA7816}"/>
              </a:ext>
            </a:extLst>
          </p:cNvPr>
          <p:cNvSpPr txBox="1"/>
          <p:nvPr/>
        </p:nvSpPr>
        <p:spPr>
          <a:xfrm>
            <a:off x="1238363" y="1703838"/>
            <a:ext cx="44845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Гиперпараметры: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Montserrat" panose="00000500000000000000" pitchFamily="2" charset="-52"/>
              </a:rPr>
              <a:t>Эпохи (6,</a:t>
            </a:r>
            <a:r>
              <a:rPr lang="en-US" sz="1400" dirty="0">
                <a:latin typeface="Montserrat" panose="00000500000000000000" pitchFamily="2" charset="-52"/>
              </a:rPr>
              <a:t> </a:t>
            </a:r>
            <a:r>
              <a:rPr lang="ru-RU" sz="1400" dirty="0">
                <a:latin typeface="Montserrat" panose="00000500000000000000" pitchFamily="2" charset="-52"/>
              </a:rPr>
              <a:t>10,</a:t>
            </a:r>
            <a:r>
              <a:rPr lang="en-US" sz="1400" dirty="0">
                <a:latin typeface="Montserrat" panose="00000500000000000000" pitchFamily="2" charset="-52"/>
              </a:rPr>
              <a:t> </a:t>
            </a:r>
            <a:r>
              <a:rPr lang="ru-RU" sz="1400" dirty="0">
                <a:latin typeface="Montserrat" panose="00000500000000000000" pitchFamily="2" charset="-52"/>
              </a:rPr>
              <a:t>20, 30)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anose="00000500000000000000" pitchFamily="2" charset="-52"/>
              </a:rPr>
              <a:t>Scheduler (StepLR, ReduceLROnPlateau, MultiStepLR)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D76B64F-FE19-4BBA-84FD-1AA4BFCE4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41" y="3974895"/>
            <a:ext cx="3177012" cy="18925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8709CC-36A3-48D6-B03F-ACED74CD177C}"/>
              </a:ext>
            </a:extLst>
          </p:cNvPr>
          <p:cNvSpPr txBox="1"/>
          <p:nvPr/>
        </p:nvSpPr>
        <p:spPr>
          <a:xfrm>
            <a:off x="1118172" y="3570933"/>
            <a:ext cx="11346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Montserrat" panose="00000500000000000000" pitchFamily="2" charset="-52"/>
              </a:rPr>
              <a:t>Loss_total</a:t>
            </a:r>
            <a:endParaRPr lang="ru-RU" sz="1100" dirty="0">
              <a:latin typeface="Montserrat" panose="00000500000000000000" pitchFamily="2" charset="-52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AF77351-CE0A-44B2-826A-084DDD096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496" y="3974895"/>
            <a:ext cx="3010129" cy="193383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F02DE17-6BE6-4927-9FA1-BCE88F249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4537" y="3974896"/>
            <a:ext cx="2902984" cy="18925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E11007-94EE-443C-8B37-1FA758682BEA}"/>
              </a:ext>
            </a:extLst>
          </p:cNvPr>
          <p:cNvSpPr txBox="1"/>
          <p:nvPr/>
        </p:nvSpPr>
        <p:spPr>
          <a:xfrm>
            <a:off x="4588261" y="3570933"/>
            <a:ext cx="11346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Montserrat" panose="00000500000000000000" pitchFamily="2" charset="-52"/>
              </a:rPr>
              <a:t>Mean_AP</a:t>
            </a:r>
            <a:endParaRPr lang="ru-RU" sz="1100" dirty="0">
              <a:latin typeface="Montserrat" panose="00000500000000000000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F1914E-E165-4680-8DE1-CB17EF3591D8}"/>
              </a:ext>
            </a:extLst>
          </p:cNvPr>
          <p:cNvSpPr txBox="1"/>
          <p:nvPr/>
        </p:nvSpPr>
        <p:spPr>
          <a:xfrm>
            <a:off x="7941418" y="3570933"/>
            <a:ext cx="11346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Montserrat" panose="00000500000000000000" pitchFamily="2" charset="-52"/>
              </a:rPr>
              <a:t>Mean_AR</a:t>
            </a:r>
            <a:endParaRPr lang="ru-RU" sz="11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011743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3808</TotalTime>
  <Words>281</Words>
  <Application>Microsoft Office PowerPoint</Application>
  <PresentationFormat>Широкоэкранный</PresentationFormat>
  <Paragraphs>62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Montserrat</vt:lpstr>
      <vt:lpstr>Montserrat SemiBold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Валерия Жукова</dc:creator>
  <cp:lastModifiedBy>Александр</cp:lastModifiedBy>
  <cp:revision>35</cp:revision>
  <dcterms:created xsi:type="dcterms:W3CDTF">2021-09-29T03:35:21Z</dcterms:created>
  <dcterms:modified xsi:type="dcterms:W3CDTF">2021-11-24T09:49:13Z</dcterms:modified>
</cp:coreProperties>
</file>